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83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290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2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B1BAA-2A7A-44B4-98E9-33BCDEBAE736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B5262-709E-4427-B989-80A863E0F2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134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891B-AD16-4909-BDD7-A27A473F0620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B3FFA-2EA4-4FC0-9CE5-13DA4D786FC6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0520-F625-4179-8D64-F5337AEC044E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2337D-4F2C-46C4-AAAE-64DC81C01298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74773-080E-4A0E-B509-CC6879EAE522}" type="datetime1">
              <a:rPr lang="en-US" smtClean="0"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3D724-F771-41B1-9963-85F113AE6F41}" type="datetime1">
              <a:rPr lang="en-US" smtClean="0"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221A6-655E-418D-9448-3280485DF181}" type="datetime1">
              <a:rPr lang="en-US" smtClean="0"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46B35-6B81-4CE2-B49D-AD0071CF18A4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6416D-C370-43B3-9F16-F3ED1BA2320D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AA68-5870-49C0-9DA8-B1E3AE2AEB84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D1337-AF20-449F-BEA7-A717A323FFEC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969B8-8C49-4B6A-92A5-13828FFFC50B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8531" y="914400"/>
            <a:ext cx="52069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CARBOHYDRATES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2628900" y="164630"/>
            <a:ext cx="3886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0000"/>
                </a:solidFill>
                <a:cs typeface="Times New Roman" pitchFamily="18" charset="0"/>
              </a:rPr>
              <a:t>Chemistry: CHEM 201TH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91343" y="4602540"/>
            <a:ext cx="35058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endParaRPr lang="en-US" sz="2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en-US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Department of Chemistry </a:t>
            </a:r>
          </a:p>
          <a:p>
            <a:pPr algn="ctr"/>
            <a:r>
              <a:rPr lang="en-US" sz="2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Government College</a:t>
            </a:r>
          </a:p>
          <a:p>
            <a:pPr algn="ctr"/>
            <a:r>
              <a:rPr lang="en-US" sz="2400" b="1" cap="none" spc="0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Paonta</a:t>
            </a:r>
            <a:r>
              <a:rPr lang="en-US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Sahib (HP)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138" y="2133600"/>
            <a:ext cx="1949725" cy="194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3CE7E0-DE99-DC6D-2F49-258AF9171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811159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45226" y="62484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714793" y="122039"/>
            <a:ext cx="37144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Today’s Lecture</a:t>
            </a:r>
            <a:endParaRPr lang="en-IN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4582869"/>
            <a:ext cx="49295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Font typeface="Wingdings" pitchFamily="2" charset="2"/>
              <a:buChar char="Ø"/>
            </a:pPr>
            <a:r>
              <a:rPr lang="en-IN" sz="2000" b="1" dirty="0">
                <a:latin typeface="Arial" pitchFamily="34" charset="0"/>
                <a:cs typeface="Arial" pitchFamily="34" charset="0"/>
              </a:rPr>
              <a:t>Evidence in favour of ring structure</a:t>
            </a:r>
            <a:endParaRPr lang="en-IN" sz="2000" dirty="0"/>
          </a:p>
        </p:txBody>
      </p:sp>
      <p:sp>
        <p:nvSpPr>
          <p:cNvPr id="4" name="Rectangle 3"/>
          <p:cNvSpPr/>
          <p:nvPr/>
        </p:nvSpPr>
        <p:spPr>
          <a:xfrm>
            <a:off x="0" y="1408745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IN" sz="2000" b="1" dirty="0">
                <a:latin typeface="Arial" pitchFamily="34" charset="0"/>
                <a:cs typeface="Arial" pitchFamily="34" charset="0"/>
              </a:rPr>
              <a:t>Epimerisation of Aldose i.e. conversion of D-glucose into D-mannose</a:t>
            </a:r>
            <a:endParaRPr lang="en-IN" sz="2000" dirty="0"/>
          </a:p>
        </p:txBody>
      </p:sp>
      <p:sp>
        <p:nvSpPr>
          <p:cNvPr id="6" name="Rectangle 5"/>
          <p:cNvSpPr/>
          <p:nvPr/>
        </p:nvSpPr>
        <p:spPr>
          <a:xfrm>
            <a:off x="0" y="2466786"/>
            <a:ext cx="54136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Font typeface="Wingdings" pitchFamily="2" charset="2"/>
              <a:buChar char="Ø"/>
            </a:pPr>
            <a:r>
              <a:rPr lang="en-IN" sz="2000" b="1" dirty="0">
                <a:latin typeface="Arial" pitchFamily="34" charset="0"/>
                <a:cs typeface="Arial" pitchFamily="34" charset="0"/>
              </a:rPr>
              <a:t>Limitations of the open chain structures</a:t>
            </a:r>
            <a:endParaRPr lang="en-IN" sz="2000" dirty="0"/>
          </a:p>
        </p:txBody>
      </p:sp>
      <p:sp>
        <p:nvSpPr>
          <p:cNvPr id="13" name="Rectangle 12"/>
          <p:cNvSpPr/>
          <p:nvPr/>
        </p:nvSpPr>
        <p:spPr>
          <a:xfrm>
            <a:off x="0" y="3524827"/>
            <a:ext cx="36359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Font typeface="Wingdings" pitchFamily="2" charset="2"/>
              <a:buChar char="Ø"/>
            </a:pPr>
            <a:r>
              <a:rPr lang="en-IN" sz="2000" b="1" dirty="0">
                <a:latin typeface="Arial" pitchFamily="34" charset="0"/>
                <a:cs typeface="Arial" pitchFamily="34" charset="0"/>
              </a:rPr>
              <a:t>Ring structure of glucose</a:t>
            </a:r>
            <a:endParaRPr lang="en-IN" sz="2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2E54C2-CA94-D0A9-40BD-FD1F42A00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860777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56190" y="1051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Epimerisation of Aldose i.e. conversion of D-glucose into D-mannose</a:t>
            </a:r>
            <a:endParaRPr lang="en-IN" sz="2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526921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IN" dirty="0">
                <a:latin typeface="Arial" pitchFamily="34" charset="0"/>
                <a:cs typeface="Arial" pitchFamily="34" charset="0"/>
              </a:rPr>
              <a:t>If an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aldole</a:t>
            </a:r>
            <a:r>
              <a:rPr lang="en-IN" dirty="0">
                <a:latin typeface="Arial" pitchFamily="34" charset="0"/>
                <a:cs typeface="Arial" pitchFamily="34" charset="0"/>
              </a:rPr>
              <a:t> is oxidised by bromine water to give corresponding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aldonic</a:t>
            </a:r>
            <a:r>
              <a:rPr lang="en-IN" dirty="0">
                <a:latin typeface="Arial" pitchFamily="34" charset="0"/>
                <a:cs typeface="Arial" pitchFamily="34" charset="0"/>
              </a:rPr>
              <a:t> acid, which on further heating with pyridine gives a mixture of original acid and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epimeric</a:t>
            </a:r>
            <a:r>
              <a:rPr lang="en-IN" dirty="0">
                <a:latin typeface="Arial" pitchFamily="34" charset="0"/>
                <a:cs typeface="Arial" pitchFamily="34" charset="0"/>
              </a:rPr>
              <a:t> form. </a:t>
            </a:r>
          </a:p>
          <a:p>
            <a:pPr marL="285750" indent="-285750">
              <a:lnSpc>
                <a:spcPct val="150000"/>
              </a:lnSpc>
              <a:buFont typeface="Courier New" pitchFamily="49" charset="0"/>
              <a:buChar char="o"/>
            </a:pPr>
            <a:r>
              <a:rPr lang="en-IN" dirty="0" err="1">
                <a:latin typeface="Arial" pitchFamily="34" charset="0"/>
                <a:cs typeface="Arial" pitchFamily="34" charset="0"/>
              </a:rPr>
              <a:t>Epemeric</a:t>
            </a:r>
            <a:r>
              <a:rPr lang="en-IN" dirty="0">
                <a:latin typeface="Arial" pitchFamily="34" charset="0"/>
                <a:cs typeface="Arial" pitchFamily="34" charset="0"/>
              </a:rPr>
              <a:t> acids are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seprated</a:t>
            </a:r>
            <a:r>
              <a:rPr lang="en-IN" dirty="0">
                <a:latin typeface="Arial" pitchFamily="34" charset="0"/>
                <a:cs typeface="Arial" pitchFamily="34" charset="0"/>
              </a:rPr>
              <a:t> and then heated to corresponding </a:t>
            </a:r>
            <a:r>
              <a:rPr lang="el-GR" dirty="0">
                <a:latin typeface="Times New Roman"/>
                <a:cs typeface="Times New Roman"/>
              </a:rPr>
              <a:t>γ</a:t>
            </a:r>
            <a:r>
              <a:rPr lang="en-IN" dirty="0">
                <a:latin typeface="Arial" pitchFamily="34" charset="0"/>
                <a:cs typeface="Arial" pitchFamily="34" charset="0"/>
              </a:rPr>
              <a:t>-lactone which is on subsequent reduction with sodium amalgam and water gives the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epimeric</a:t>
            </a:r>
            <a:r>
              <a:rPr lang="en-IN" dirty="0">
                <a:latin typeface="Arial" pitchFamily="34" charset="0"/>
                <a:cs typeface="Arial" pitchFamily="34" charset="0"/>
              </a:rPr>
              <a:t> aldose.  </a:t>
            </a:r>
          </a:p>
        </p:txBody>
      </p:sp>
      <p:pic>
        <p:nvPicPr>
          <p:cNvPr id="1026" name="Picture 2" descr="F:\2. College in Service\2. GC Paonta\3. 2020-21\BSc II\CHEM 201TH\4. CH_Carbohydrates\JPEG\30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9" t="44351" r="7926" b="19583"/>
          <a:stretch/>
        </p:blipFill>
        <p:spPr bwMode="auto">
          <a:xfrm>
            <a:off x="1513490" y="3313386"/>
            <a:ext cx="6019800" cy="342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572814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Epimerisation: </a:t>
            </a:r>
            <a:r>
              <a:rPr lang="en-IN" b="1" i="1" dirty="0">
                <a:latin typeface="Arial" pitchFamily="34" charset="0"/>
                <a:cs typeface="Arial" pitchFamily="34" charset="0"/>
              </a:rPr>
              <a:t>One of two molecules that differ in the spatial arrangement of atoms or groups surrounding only one of two or more chiral atoms in the structure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8E839-0A60-24D2-E14D-DCFC38BC6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655156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47700" y="183196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Limitations of the open chain structures of Glucose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090" y="981602"/>
            <a:ext cx="8686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2000" b="1" i="1" dirty="0">
                <a:latin typeface="Arial" pitchFamily="34" charset="0"/>
                <a:cs typeface="Arial" pitchFamily="34" charset="0"/>
              </a:rPr>
              <a:t>Open chain structure of D-glucose failed to explain the following facts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" y="1720840"/>
            <a:ext cx="8686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200000"/>
              </a:lnSpc>
              <a:buFont typeface="Courier New" pitchFamily="49" charset="0"/>
              <a:buChar char="o"/>
            </a:pPr>
            <a:r>
              <a:rPr lang="en-IN" sz="2000" dirty="0">
                <a:latin typeface="Arial" pitchFamily="34" charset="0"/>
                <a:cs typeface="Arial" pitchFamily="34" charset="0"/>
              </a:rPr>
              <a:t>D-glucose does not undergo certain characteristic reactions of aldehydes, e.g. reaction with NaHSO</a:t>
            </a:r>
            <a:r>
              <a:rPr lang="en-IN" sz="2000" baseline="-25000" dirty="0">
                <a:latin typeface="Arial" pitchFamily="34" charset="0"/>
                <a:cs typeface="Arial" pitchFamily="34" charset="0"/>
              </a:rPr>
              <a:t>3</a:t>
            </a:r>
            <a:r>
              <a:rPr lang="en-IN" sz="2000" dirty="0">
                <a:latin typeface="Arial" pitchFamily="34" charset="0"/>
                <a:cs typeface="Arial" pitchFamily="34" charset="0"/>
              </a:rPr>
              <a:t>, NH</a:t>
            </a:r>
            <a:r>
              <a:rPr lang="en-IN" sz="2000" baseline="-25000" dirty="0">
                <a:latin typeface="Arial" pitchFamily="34" charset="0"/>
                <a:cs typeface="Arial" pitchFamily="34" charset="0"/>
              </a:rPr>
              <a:t>3</a:t>
            </a:r>
            <a:r>
              <a:rPr lang="en-IN" sz="2000" dirty="0">
                <a:latin typeface="Arial" pitchFamily="34" charset="0"/>
                <a:cs typeface="Arial" pitchFamily="34" charset="0"/>
              </a:rPr>
              <a:t> and Schiff’s reagent test.</a:t>
            </a:r>
          </a:p>
          <a:p>
            <a:pPr marL="285750" indent="-285750" algn="just">
              <a:lnSpc>
                <a:spcPct val="200000"/>
              </a:lnSpc>
              <a:buFont typeface="Courier New" pitchFamily="49" charset="0"/>
              <a:buChar char="o"/>
            </a:pPr>
            <a:r>
              <a:rPr lang="en-IN" sz="2000" dirty="0">
                <a:latin typeface="Arial" pitchFamily="34" charset="0"/>
                <a:cs typeface="Arial" pitchFamily="34" charset="0"/>
              </a:rPr>
              <a:t>D-glucose reacts with hydroxyl amine while </a:t>
            </a:r>
            <a:r>
              <a:rPr lang="en-IN" sz="2000" dirty="0" err="1">
                <a:latin typeface="Arial" pitchFamily="34" charset="0"/>
                <a:cs typeface="Arial" pitchFamily="34" charset="0"/>
              </a:rPr>
              <a:t>penta</a:t>
            </a:r>
            <a:r>
              <a:rPr lang="en-IN" sz="2000" dirty="0">
                <a:latin typeface="Arial" pitchFamily="34" charset="0"/>
                <a:cs typeface="Arial" pitchFamily="34" charset="0"/>
              </a:rPr>
              <a:t>-acetate of glucose does not react indicates the absence of </a:t>
            </a:r>
            <a:r>
              <a:rPr lang="en-IN" sz="2000" dirty="0" err="1">
                <a:latin typeface="Arial" pitchFamily="34" charset="0"/>
                <a:cs typeface="Arial" pitchFamily="34" charset="0"/>
              </a:rPr>
              <a:t>aldehydic</a:t>
            </a:r>
            <a:r>
              <a:rPr lang="en-IN" sz="2000" dirty="0">
                <a:latin typeface="Arial" pitchFamily="34" charset="0"/>
                <a:cs typeface="Arial" pitchFamily="34" charset="0"/>
              </a:rPr>
              <a:t> group in  glucose </a:t>
            </a:r>
            <a:r>
              <a:rPr lang="en-IN" sz="2000" dirty="0" err="1">
                <a:latin typeface="Arial" pitchFamily="34" charset="0"/>
                <a:cs typeface="Arial" pitchFamily="34" charset="0"/>
              </a:rPr>
              <a:t>penta</a:t>
            </a:r>
            <a:r>
              <a:rPr lang="en-IN" sz="2000" dirty="0">
                <a:latin typeface="Arial" pitchFamily="34" charset="0"/>
                <a:cs typeface="Arial" pitchFamily="34" charset="0"/>
              </a:rPr>
              <a:t>-acetate.</a:t>
            </a:r>
          </a:p>
          <a:p>
            <a:pPr marL="285750" indent="-285750" algn="just">
              <a:lnSpc>
                <a:spcPct val="200000"/>
              </a:lnSpc>
              <a:buFont typeface="Courier New" pitchFamily="49" charset="0"/>
              <a:buChar char="o"/>
            </a:pPr>
            <a:r>
              <a:rPr lang="en-IN" sz="2000" dirty="0" err="1">
                <a:latin typeface="Arial" pitchFamily="34" charset="0"/>
                <a:cs typeface="Arial" pitchFamily="34" charset="0"/>
              </a:rPr>
              <a:t>Thje</a:t>
            </a:r>
            <a:r>
              <a:rPr lang="en-IN" sz="2000" dirty="0">
                <a:latin typeface="Arial" pitchFamily="34" charset="0"/>
                <a:cs typeface="Arial" pitchFamily="34" charset="0"/>
              </a:rPr>
              <a:t> UV spectrum of D-glucose does not show the presence of </a:t>
            </a:r>
            <a:r>
              <a:rPr lang="en-IN" sz="2000" dirty="0" err="1">
                <a:latin typeface="Arial" pitchFamily="34" charset="0"/>
                <a:cs typeface="Arial" pitchFamily="34" charset="0"/>
              </a:rPr>
              <a:t>aldehydic</a:t>
            </a:r>
            <a:r>
              <a:rPr lang="en-IN" sz="2000" dirty="0">
                <a:latin typeface="Arial" pitchFamily="34" charset="0"/>
                <a:cs typeface="Arial" pitchFamily="34" charset="0"/>
              </a:rPr>
              <a:t> group.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97BC2-8129-BF4F-43BE-AE6C5A3E2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468401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050" name="Picture 2" descr="F:\2. College in Service\2. GC Paonta\3. 2020-21\BSc II\CHEM 201TH\4. CH_Carbohydrates\JPEG\31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" t="28484" r="3609" b="59924"/>
          <a:stretch/>
        </p:blipFill>
        <p:spPr bwMode="auto">
          <a:xfrm>
            <a:off x="63062" y="4114800"/>
            <a:ext cx="9015249" cy="163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9186" y="381000"/>
            <a:ext cx="876300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IN" dirty="0">
                <a:latin typeface="Arial" pitchFamily="34" charset="0"/>
                <a:cs typeface="Arial" pitchFamily="34" charset="0"/>
              </a:rPr>
              <a:t>D-glucose exists in two stereo isomeric forms viz. </a:t>
            </a:r>
            <a:r>
              <a:rPr lang="el-GR" dirty="0">
                <a:latin typeface="Arial" pitchFamily="34" charset="0"/>
                <a:cs typeface="Arial" pitchFamily="34" charset="0"/>
              </a:rPr>
              <a:t>α</a:t>
            </a:r>
            <a:r>
              <a:rPr lang="en-IN" dirty="0">
                <a:latin typeface="Arial" pitchFamily="34" charset="0"/>
                <a:cs typeface="Arial" pitchFamily="34" charset="0"/>
              </a:rPr>
              <a:t>-D(+)-glucose &amp; </a:t>
            </a:r>
            <a:r>
              <a:rPr lang="el-GR" dirty="0">
                <a:latin typeface="Times New Roman"/>
                <a:cs typeface="Times New Roman"/>
              </a:rPr>
              <a:t>β</a:t>
            </a:r>
            <a:r>
              <a:rPr lang="en-IN" dirty="0">
                <a:latin typeface="Times New Roman"/>
                <a:cs typeface="Times New Roman"/>
              </a:rPr>
              <a:t>-</a:t>
            </a:r>
            <a:r>
              <a:rPr lang="en-IN" dirty="0">
                <a:latin typeface="Arial" pitchFamily="34" charset="0"/>
                <a:cs typeface="Arial" pitchFamily="34" charset="0"/>
              </a:rPr>
              <a:t>D-(-)-glucose. </a:t>
            </a:r>
            <a:r>
              <a:rPr lang="en-US" dirty="0">
                <a:latin typeface="Arial" pitchFamily="34" charset="0"/>
                <a:cs typeface="Arial" pitchFamily="34" charset="0"/>
              </a:rPr>
              <a:t>if a solution of </a:t>
            </a:r>
            <a:r>
              <a:rPr lang="el-GR" dirty="0">
                <a:latin typeface="Times New Roman"/>
                <a:cs typeface="Times New Roman"/>
              </a:rPr>
              <a:t>β</a:t>
            </a:r>
            <a:r>
              <a:rPr lang="en-IN" dirty="0">
                <a:latin typeface="Times New Roman"/>
                <a:cs typeface="Times New Roman"/>
              </a:rPr>
              <a:t>-</a:t>
            </a:r>
            <a:r>
              <a:rPr lang="en-IN" dirty="0">
                <a:latin typeface="Arial" pitchFamily="34" charset="0"/>
                <a:cs typeface="Arial" pitchFamily="34" charset="0"/>
              </a:rPr>
              <a:t>D-(-)-glucose </a:t>
            </a:r>
            <a:r>
              <a:rPr lang="en-US" dirty="0">
                <a:latin typeface="Arial" pitchFamily="34" charset="0"/>
                <a:cs typeface="Arial" pitchFamily="34" charset="0"/>
              </a:rPr>
              <a:t> is dissolved in water, its specific optical rotation will be +18.7°. Over time, some of the</a:t>
            </a:r>
            <a:r>
              <a:rPr lang="el-GR" dirty="0">
                <a:latin typeface="Times New Roman"/>
                <a:cs typeface="Times New Roman"/>
              </a:rPr>
              <a:t> β</a:t>
            </a:r>
            <a:r>
              <a:rPr lang="en-IN" dirty="0">
                <a:latin typeface="Times New Roman"/>
                <a:cs typeface="Times New Roman"/>
              </a:rPr>
              <a:t>-</a:t>
            </a:r>
            <a:r>
              <a:rPr lang="en-IN" dirty="0">
                <a:latin typeface="Arial" pitchFamily="34" charset="0"/>
                <a:cs typeface="Arial" pitchFamily="34" charset="0"/>
              </a:rPr>
              <a:t>D-(-)-glucose </a:t>
            </a:r>
            <a:r>
              <a:rPr lang="en-US" dirty="0">
                <a:latin typeface="Arial" pitchFamily="34" charset="0"/>
                <a:cs typeface="Arial" pitchFamily="34" charset="0"/>
              </a:rPr>
              <a:t>will undergo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mutarotation</a:t>
            </a:r>
            <a:r>
              <a:rPr lang="en-US" dirty="0">
                <a:latin typeface="Arial" pitchFamily="34" charset="0"/>
                <a:cs typeface="Arial" pitchFamily="34" charset="0"/>
              </a:rPr>
              <a:t> to become </a:t>
            </a:r>
            <a:r>
              <a:rPr lang="el-GR" dirty="0">
                <a:latin typeface="Arial" pitchFamily="34" charset="0"/>
                <a:cs typeface="Arial" pitchFamily="34" charset="0"/>
              </a:rPr>
              <a:t>α</a:t>
            </a:r>
            <a:r>
              <a:rPr lang="en-IN" dirty="0">
                <a:latin typeface="Arial" pitchFamily="34" charset="0"/>
                <a:cs typeface="Arial" pitchFamily="34" charset="0"/>
              </a:rPr>
              <a:t>-D(+)-glucose</a:t>
            </a:r>
            <a:r>
              <a:rPr lang="en-US" dirty="0">
                <a:latin typeface="Arial" pitchFamily="34" charset="0"/>
                <a:cs typeface="Arial" pitchFamily="34" charset="0"/>
              </a:rPr>
              <a:t>, which has an optical rotation of +112.2°. The rotation of the solution will increase from +18.7° to an equilibrium value of +52.7° as some of the β form is converted to the α form. The equilibrium mixture is about 64% of β-D-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glucopyranose</a:t>
            </a:r>
            <a:r>
              <a:rPr lang="en-US" dirty="0">
                <a:latin typeface="Arial" pitchFamily="34" charset="0"/>
                <a:cs typeface="Arial" pitchFamily="34" charset="0"/>
              </a:rPr>
              <a:t> and about 36% of α-D-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glucopyranose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9B9BEB-367C-F434-1157-D736E4DF7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517788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981200" y="0"/>
            <a:ext cx="480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Ring Structure of D-(+)-Glucose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F:\2. College in Service\2. GC Paonta\3. 2020-21\BSc II\CHEM 201TH\4. CH_Carbohydrates\JPEG\32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6673" r="5806" b="61124"/>
          <a:stretch/>
        </p:blipFill>
        <p:spPr bwMode="auto">
          <a:xfrm>
            <a:off x="424355" y="2902470"/>
            <a:ext cx="7914289" cy="392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461665"/>
            <a:ext cx="915713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dirty="0" err="1">
                <a:latin typeface="Arial" pitchFamily="34" charset="0"/>
                <a:cs typeface="Arial" pitchFamily="34" charset="0"/>
              </a:rPr>
              <a:t>Tollen</a:t>
            </a:r>
            <a:r>
              <a:rPr lang="en-IN" dirty="0">
                <a:latin typeface="Arial" pitchFamily="34" charset="0"/>
                <a:cs typeface="Arial" pitchFamily="34" charset="0"/>
              </a:rPr>
              <a:t> (1883) suggested that glucose does not have a free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aldehydic</a:t>
            </a:r>
            <a:r>
              <a:rPr lang="en-IN" dirty="0">
                <a:latin typeface="Arial" pitchFamily="34" charset="0"/>
                <a:cs typeface="Arial" pitchFamily="34" charset="0"/>
              </a:rPr>
              <a:t> group but has the cyclic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hemiacetal</a:t>
            </a:r>
            <a:r>
              <a:rPr lang="en-IN" dirty="0">
                <a:latin typeface="Arial" pitchFamily="34" charset="0"/>
                <a:cs typeface="Arial" pitchFamily="34" charset="0"/>
              </a:rPr>
              <a:t> structure. He argued that since -OH and -CHO groups are the part of the same molecule. Therefore, any of the -OH groups may be involved in intramolecular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hemiacetal</a:t>
            </a:r>
            <a:r>
              <a:rPr lang="en-IN" dirty="0">
                <a:latin typeface="Arial" pitchFamily="34" charset="0"/>
                <a:cs typeface="Arial" pitchFamily="34" charset="0"/>
              </a:rPr>
              <a:t> formation. Haworth (1926) later on revised the structure and suggested that glucose contains a six-membered ring structure in which C</a:t>
            </a:r>
            <a:r>
              <a:rPr lang="en-IN" baseline="-25000" dirty="0">
                <a:latin typeface="Arial" pitchFamily="34" charset="0"/>
                <a:cs typeface="Arial" pitchFamily="34" charset="0"/>
              </a:rPr>
              <a:t>5</a:t>
            </a:r>
            <a:r>
              <a:rPr lang="en-IN" dirty="0">
                <a:latin typeface="Arial" pitchFamily="34" charset="0"/>
                <a:cs typeface="Arial" pitchFamily="34" charset="0"/>
              </a:rPr>
              <a:t>-OH is involved in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hemiacctal</a:t>
            </a:r>
            <a:r>
              <a:rPr lang="en-IN" dirty="0">
                <a:latin typeface="Arial" pitchFamily="34" charset="0"/>
                <a:cs typeface="Arial" pitchFamily="34" charset="0"/>
              </a:rPr>
              <a:t> formation.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A5E11-F107-E09A-9B1E-59221CCC8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354874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" name="Picture 2" descr="F:\2. College in Service\2. GC Paonta\3. 2020-21\BSc II\CHEM 201TH\4. CH_Carbohydrates\JPEG\32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" t="38113" r="4948" b="30858"/>
          <a:stretch/>
        </p:blipFill>
        <p:spPr bwMode="auto">
          <a:xfrm>
            <a:off x="152399" y="1219200"/>
            <a:ext cx="8875459" cy="414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09800" y="57411"/>
            <a:ext cx="5257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lang="en-IN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l-GR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β</a:t>
            </a:r>
            <a:r>
              <a:rPr lang="en-IN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Forms of  D-(+)-Glucose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5197B-7555-8B93-769B-A01FD4D8A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107074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57200" y="0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Evidence in favour of Ring Structure of D-(+)-Glucose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61665"/>
            <a:ext cx="91571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dirty="0">
                <a:latin typeface="Arial" pitchFamily="34" charset="0"/>
                <a:cs typeface="Arial" pitchFamily="34" charset="0"/>
              </a:rPr>
              <a:t>(I) The phenomenon of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mutarotation</a:t>
            </a:r>
            <a:r>
              <a:rPr lang="en-IN" dirty="0">
                <a:latin typeface="Arial" pitchFamily="34" charset="0"/>
                <a:cs typeface="Arial" pitchFamily="34" charset="0"/>
              </a:rPr>
              <a:t> exhibited by glucose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anomers</a:t>
            </a:r>
            <a:r>
              <a:rPr lang="en-IN" dirty="0">
                <a:latin typeface="Arial" pitchFamily="34" charset="0"/>
                <a:cs typeface="Arial" pitchFamily="34" charset="0"/>
              </a:rPr>
              <a:t> can be explained due to facile opening and closing of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hemiacetal</a:t>
            </a:r>
            <a:r>
              <a:rPr lang="en-IN" dirty="0">
                <a:latin typeface="Arial" pitchFamily="34" charset="0"/>
                <a:cs typeface="Arial" pitchFamily="34" charset="0"/>
              </a:rPr>
              <a:t> ring. </a:t>
            </a:r>
          </a:p>
        </p:txBody>
      </p:sp>
      <p:pic>
        <p:nvPicPr>
          <p:cNvPr id="4098" name="Picture 2" descr="F:\2. College in Service\2. GC Paonta\3. 2020-21\BSc II\CHEM 201TH\4. CH_Carbohydrates\JPEG\33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7" t="7544" r="4485" b="65504"/>
          <a:stretch/>
        </p:blipFill>
        <p:spPr bwMode="auto">
          <a:xfrm>
            <a:off x="231607" y="1600200"/>
            <a:ext cx="8680787" cy="409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5708AF-EB81-538A-5B1D-524E3EBF7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192521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" name="Picture 2" descr="F:\2. College in Service\2. GC Paonta\3. 2020-21\BSc II\CHEM 201TH\4. CH_Carbohydrates\JPEG\33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63" b="30802"/>
          <a:stretch/>
        </p:blipFill>
        <p:spPr bwMode="auto">
          <a:xfrm>
            <a:off x="75028" y="838200"/>
            <a:ext cx="8992772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14C8C0-02DA-737B-FFC0-7C191DA60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788217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766" y="304800"/>
            <a:ext cx="9157138" cy="1703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dirty="0">
                <a:latin typeface="Arial" pitchFamily="34" charset="0"/>
                <a:cs typeface="Arial" pitchFamily="34" charset="0"/>
              </a:rPr>
              <a:t>(II) The typical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aldehydic</a:t>
            </a:r>
            <a:r>
              <a:rPr lang="en-IN" dirty="0">
                <a:latin typeface="Arial" pitchFamily="34" charset="0"/>
                <a:cs typeface="Arial" pitchFamily="34" charset="0"/>
              </a:rPr>
              <a:t> reactions of D-(+)-glucose such as cyanohydrin,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oxime</a:t>
            </a:r>
            <a:r>
              <a:rPr lang="en-IN" dirty="0">
                <a:latin typeface="Arial" pitchFamily="34" charset="0"/>
                <a:cs typeface="Arial" pitchFamily="34" charset="0"/>
              </a:rPr>
              <a:t> and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osazone</a:t>
            </a:r>
            <a:r>
              <a:rPr lang="en-IN" dirty="0">
                <a:latin typeface="Arial" pitchFamily="34" charset="0"/>
                <a:cs typeface="Arial" pitchFamily="34" charset="0"/>
              </a:rPr>
              <a:t> formation, reduction of the Fehling’s reagent, etc. can be easily explained in terms of the small amount of the open chain form present in the equilibrium mixture of the two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anomers</a:t>
            </a:r>
            <a:r>
              <a:rPr lang="en-IN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4" name="Rectangle 3"/>
          <p:cNvSpPr/>
          <p:nvPr/>
        </p:nvSpPr>
        <p:spPr>
          <a:xfrm>
            <a:off x="-13138" y="2362200"/>
            <a:ext cx="91571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dirty="0">
                <a:latin typeface="Arial" pitchFamily="34" charset="0"/>
                <a:cs typeface="Arial" pitchFamily="34" charset="0"/>
              </a:rPr>
              <a:t>(III) The formation of two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anomeric</a:t>
            </a:r>
            <a:r>
              <a:rPr lang="en-IN" dirty="0">
                <a:latin typeface="Arial" pitchFamily="34" charset="0"/>
                <a:cs typeface="Arial" pitchFamily="34" charset="0"/>
              </a:rPr>
              <a:t> methyl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glucosides</a:t>
            </a:r>
            <a:r>
              <a:rPr lang="en-IN" dirty="0">
                <a:latin typeface="Arial" pitchFamily="34" charset="0"/>
                <a:cs typeface="Arial" pitchFamily="34" charset="0"/>
              </a:rPr>
              <a:t> can be explained in  terms of cyclic structures. </a:t>
            </a:r>
          </a:p>
        </p:txBody>
      </p:sp>
      <p:pic>
        <p:nvPicPr>
          <p:cNvPr id="5123" name="Picture 3" descr="F:\2. College in Service\2. GC Paonta\3. 2020-21\BSc II\CHEM 201TH\4. CH_Carbohydrates\JPEG\34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9" t="5230" r="17596" b="72986"/>
          <a:stretch/>
        </p:blipFill>
        <p:spPr bwMode="auto">
          <a:xfrm>
            <a:off x="1524000" y="3285530"/>
            <a:ext cx="6400800" cy="311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87553-0B86-0E0C-2ED8-F6D09674B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369775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" name="Picture 3" descr="F:\2. College in Service\2. GC Paonta\3. 2020-21\BSc II\CHEM 201TH\4. CH_Carbohydrates\JPEG\34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09" r="5885" b="36375"/>
          <a:stretch/>
        </p:blipFill>
        <p:spPr bwMode="auto">
          <a:xfrm>
            <a:off x="89639" y="1295400"/>
            <a:ext cx="8901961" cy="377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E98001-C6DF-AE3F-CC4D-7A7E222F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771002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02324" y="2895600"/>
            <a:ext cx="8910145" cy="1315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800" b="1" dirty="0">
                <a:latin typeface="Arial" pitchFamily="34" charset="0"/>
                <a:cs typeface="Arial" pitchFamily="34" charset="0"/>
              </a:rPr>
              <a:t>Haworth Projection Formulae of </a:t>
            </a:r>
            <a:r>
              <a:rPr lang="el-GR" sz="2800" b="1" dirty="0">
                <a:latin typeface="Arial" pitchFamily="34" charset="0"/>
                <a:cs typeface="Arial" pitchFamily="34" charset="0"/>
              </a:rPr>
              <a:t>α</a:t>
            </a:r>
            <a:r>
              <a:rPr lang="en-IN" sz="2800" b="1" dirty="0">
                <a:latin typeface="Arial" pitchFamily="34" charset="0"/>
                <a:cs typeface="Arial" pitchFamily="34" charset="0"/>
              </a:rPr>
              <a:t> and </a:t>
            </a:r>
            <a:r>
              <a:rPr lang="el-GR" sz="2800" b="1" dirty="0">
                <a:latin typeface="Times New Roman"/>
                <a:cs typeface="Times New Roman"/>
              </a:rPr>
              <a:t>β</a:t>
            </a:r>
            <a:r>
              <a:rPr lang="en-IN" sz="2800" b="1" dirty="0">
                <a:latin typeface="Arial" pitchFamily="34" charset="0"/>
                <a:cs typeface="Arial" pitchFamily="34" charset="0"/>
              </a:rPr>
              <a:t> Forms of  D-(+)-Glucose</a:t>
            </a:r>
            <a:endParaRPr lang="en-IN" sz="2800" dirty="0"/>
          </a:p>
        </p:txBody>
      </p:sp>
      <p:sp>
        <p:nvSpPr>
          <p:cNvPr id="7" name="Rectangle 6"/>
          <p:cNvSpPr/>
          <p:nvPr/>
        </p:nvSpPr>
        <p:spPr>
          <a:xfrm>
            <a:off x="3059953" y="152400"/>
            <a:ext cx="30383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0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Next Lecture</a:t>
            </a:r>
            <a:endParaRPr lang="en-IN" sz="4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Left-Right Arrow 7"/>
          <p:cNvSpPr/>
          <p:nvPr/>
        </p:nvSpPr>
        <p:spPr>
          <a:xfrm>
            <a:off x="2597919" y="4724400"/>
            <a:ext cx="3962400" cy="1219200"/>
          </a:xfrm>
          <a:prstGeom prst="left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2279451" y="1799511"/>
            <a:ext cx="47083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b="1" dirty="0">
                <a:latin typeface="Arial" pitchFamily="34" charset="0"/>
                <a:cs typeface="Arial" pitchFamily="34" charset="0"/>
              </a:rPr>
              <a:t>Ring Size of D-(+)-Glucose</a:t>
            </a:r>
            <a:endParaRPr lang="en-IN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7708B1-7FDA-02F2-A3F1-136ED7697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603424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762000"/>
            <a:ext cx="8105117" cy="5201424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6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869112-EEA7-2F00-8D9F-5C0E124CF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CHEMISTRY DEPTT                                                                              GC PAONTA SAHIB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710990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4264</TotalTime>
  <Words>639</Words>
  <Application>Microsoft Office PowerPoint</Application>
  <PresentationFormat>On-screen Show (4:3)</PresentationFormat>
  <Paragraphs>58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Courier New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Sunil Choudhary</dc:creator>
  <cp:lastModifiedBy>amitajoshi1231@outlook.com</cp:lastModifiedBy>
  <cp:revision>190</cp:revision>
  <dcterms:created xsi:type="dcterms:W3CDTF">2006-08-16T00:00:00Z</dcterms:created>
  <dcterms:modified xsi:type="dcterms:W3CDTF">2022-07-17T10:34:08Z</dcterms:modified>
</cp:coreProperties>
</file>